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2"/>
  </p:notesMasterIdLst>
  <p:sldIdLst>
    <p:sldId id="297" r:id="rId5"/>
    <p:sldId id="298" r:id="rId6"/>
    <p:sldId id="299" r:id="rId7"/>
    <p:sldId id="326" r:id="rId8"/>
    <p:sldId id="327" r:id="rId9"/>
    <p:sldId id="351" r:id="rId10"/>
    <p:sldId id="350" r:id="rId11"/>
    <p:sldId id="328" r:id="rId12"/>
    <p:sldId id="34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52" r:id="rId22"/>
    <p:sldId id="337" r:id="rId23"/>
    <p:sldId id="338" r:id="rId24"/>
    <p:sldId id="339" r:id="rId25"/>
    <p:sldId id="342" r:id="rId26"/>
    <p:sldId id="340" r:id="rId27"/>
    <p:sldId id="341" r:id="rId28"/>
    <p:sldId id="343" r:id="rId29"/>
    <p:sldId id="347" r:id="rId30"/>
    <p:sldId id="313" r:id="rId31"/>
  </p:sldIdLst>
  <p:sldSz cx="9144000" cy="5143500" type="screen16x9"/>
  <p:notesSz cx="6858000" cy="9144000"/>
  <p:embeddedFontLst>
    <p:embeddedFont>
      <p:font typeface="Anton" pitchFamily="2" charset="-18"/>
      <p:regular r:id="rId33"/>
    </p:embeddedFont>
    <p:embeddedFont>
      <p:font typeface="Fira Sans Condensed Light" panose="020B0403050000020004" pitchFamily="34" charset="0"/>
      <p:regular r:id="rId34"/>
      <p:bold r:id="rId35"/>
      <p:italic r:id="rId36"/>
      <p:boldItalic r:id="rId37"/>
    </p:embeddedFont>
    <p:embeddedFont>
      <p:font typeface="Josefin Slab" pitchFamily="2" charset="0"/>
      <p:regular r:id="rId38"/>
      <p:bold r:id="rId39"/>
      <p:italic r:id="rId40"/>
      <p:boldItalic r:id="rId41"/>
    </p:embeddedFont>
    <p:embeddedFont>
      <p:font typeface="Rajdhani" panose="020B0604020202020204" charset="-18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8140E-7143-43D9-8304-5213894DEFE8}" v="13" dt="2021-04-15T19:04:36.701"/>
    <p1510:client id="{452F34C0-4546-4180-8A37-F4ECCDC9A383}" v="7" dt="2021-04-15T16:10:52.234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65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katos Róbert" userId="S::lakatos.robert@inf.unideb.hu::ac7584ac-6032-46fd-a6c5-78fa5f88ad47" providerId="AD" clId="Web-{452F34C0-4546-4180-8A37-F4ECCDC9A383}"/>
    <pc:docChg chg="modSld">
      <pc:chgData name="Lakatos Róbert" userId="S::lakatos.robert@inf.unideb.hu::ac7584ac-6032-46fd-a6c5-78fa5f88ad47" providerId="AD" clId="Web-{452F34C0-4546-4180-8A37-F4ECCDC9A383}" dt="2021-04-15T16:10:52.234" v="6" actId="20577"/>
      <pc:docMkLst>
        <pc:docMk/>
      </pc:docMkLst>
      <pc:sldChg chg="modSp">
        <pc:chgData name="Lakatos Róbert" userId="S::lakatos.robert@inf.unideb.hu::ac7584ac-6032-46fd-a6c5-78fa5f88ad47" providerId="AD" clId="Web-{452F34C0-4546-4180-8A37-F4ECCDC9A383}" dt="2021-04-15T16:10:52.234" v="6" actId="20577"/>
        <pc:sldMkLst>
          <pc:docMk/>
          <pc:sldMk cId="2647457444" sldId="350"/>
        </pc:sldMkLst>
        <pc:spChg chg="mod">
          <ac:chgData name="Lakatos Róbert" userId="S::lakatos.robert@inf.unideb.hu::ac7584ac-6032-46fd-a6c5-78fa5f88ad47" providerId="AD" clId="Web-{452F34C0-4546-4180-8A37-F4ECCDC9A383}" dt="2021-04-15T16:10:52.234" v="6" actId="20577"/>
          <ac:spMkLst>
            <pc:docMk/>
            <pc:sldMk cId="2647457444" sldId="350"/>
            <ac:spMk id="113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44A8140E-7143-43D9-8304-5213894DEFE8}"/>
    <pc:docChg chg="modSld">
      <pc:chgData name="Bogacsovics Gergő" userId="S::bgeri74@unidebhu.onmicrosoft.com::1b3974f4-9adb-488c-8027-260dafc31672" providerId="AD" clId="Web-{44A8140E-7143-43D9-8304-5213894DEFE8}" dt="2021-04-15T19:04:36.326" v="10" actId="20577"/>
      <pc:docMkLst>
        <pc:docMk/>
      </pc:docMkLst>
      <pc:sldChg chg="modSp">
        <pc:chgData name="Bogacsovics Gergő" userId="S::bgeri74@unidebhu.onmicrosoft.com::1b3974f4-9adb-488c-8027-260dafc31672" providerId="AD" clId="Web-{44A8140E-7143-43D9-8304-5213894DEFE8}" dt="2021-04-15T19:04:29.045" v="7" actId="20577"/>
        <pc:sldMkLst>
          <pc:docMk/>
          <pc:sldMk cId="0" sldId="299"/>
        </pc:sldMkLst>
        <pc:spChg chg="mod">
          <ac:chgData name="Bogacsovics Gergő" userId="S::bgeri74@unidebhu.onmicrosoft.com::1b3974f4-9adb-488c-8027-260dafc31672" providerId="AD" clId="Web-{44A8140E-7143-43D9-8304-5213894DEFE8}" dt="2021-04-15T19:04:29.045" v="7" actId="20577"/>
          <ac:spMkLst>
            <pc:docMk/>
            <pc:sldMk cId="0" sldId="299"/>
            <ac:spMk id="113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44A8140E-7143-43D9-8304-5213894DEFE8}" dt="2021-04-15T19:04:36.326" v="10" actId="20577"/>
        <pc:sldMkLst>
          <pc:docMk/>
          <pc:sldMk cId="411753911" sldId="327"/>
        </pc:sldMkLst>
        <pc:spChg chg="mod">
          <ac:chgData name="Bogacsovics Gergő" userId="S::bgeri74@unidebhu.onmicrosoft.com::1b3974f4-9adb-488c-8027-260dafc31672" providerId="AD" clId="Web-{44A8140E-7143-43D9-8304-5213894DEFE8}" dt="2021-04-15T19:04:36.326" v="10" actId="20577"/>
          <ac:spMkLst>
            <pc:docMk/>
            <pc:sldMk cId="411753911" sldId="327"/>
            <ac:spMk id="1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219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493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705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4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9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344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2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653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811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88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87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5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996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56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238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70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3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04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87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cda3c955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cda3c955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82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0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cda3c955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cda3c955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6/misread-tsn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lakatos.robert@inf.unideb.hu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720000" y="2995450"/>
            <a:ext cx="44040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Természetes Nyelvű Szövegfeldolgozásba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PCA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5257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PCA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hu-HU" sz="1400" dirty="0" err="1">
                <a:solidFill>
                  <a:srgbClr val="F2F2F2"/>
                </a:solidFill>
              </a:rPr>
              <a:t>főkomponens</a:t>
            </a:r>
            <a:r>
              <a:rPr lang="hu-HU" sz="1400" dirty="0">
                <a:solidFill>
                  <a:srgbClr val="F2F2F2"/>
                </a:solidFill>
              </a:rPr>
              <a:t>-analízis vagy </a:t>
            </a:r>
            <a:r>
              <a:rPr lang="hu-HU" sz="1400" dirty="0" err="1">
                <a:solidFill>
                  <a:srgbClr val="F2F2F2"/>
                </a:solidFill>
              </a:rPr>
              <a:t>főkomponens</a:t>
            </a:r>
            <a:r>
              <a:rPr lang="hu-HU" sz="1400" dirty="0">
                <a:solidFill>
                  <a:srgbClr val="F2F2F2"/>
                </a:solidFill>
              </a:rPr>
              <a:t>-elemzés (PCA) egy többváltozós statisztikai eljárás.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Lényege, hogy egy nagy adathalmaz, melynek változói kölcsönös kapcsolatban állnak egymással, dimenzióit lecsökkentse, miközben a jelen lévő varianciát a lehető legjobban megtartja.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Ezt úgy hajtja végre, hogy egy ortogonális (merőleges) transzformáció segítségével az adathalmaz lehetségesen </a:t>
            </a:r>
            <a:r>
              <a:rPr lang="hu-HU" sz="1400" dirty="0" err="1">
                <a:solidFill>
                  <a:srgbClr val="F2F2F2"/>
                </a:solidFill>
              </a:rPr>
              <a:t>korreláltatható</a:t>
            </a:r>
            <a:r>
              <a:rPr lang="hu-HU" sz="1400" dirty="0">
                <a:solidFill>
                  <a:srgbClr val="F2F2F2"/>
                </a:solidFill>
              </a:rPr>
              <a:t> változóit lineárisan </a:t>
            </a:r>
            <a:r>
              <a:rPr lang="hu-HU" sz="1400" dirty="0" err="1">
                <a:solidFill>
                  <a:srgbClr val="F2F2F2"/>
                </a:solidFill>
              </a:rPr>
              <a:t>korrelálatlan</a:t>
            </a:r>
            <a:r>
              <a:rPr lang="hu-HU" sz="1400" dirty="0">
                <a:solidFill>
                  <a:srgbClr val="F2F2F2"/>
                </a:solidFill>
              </a:rPr>
              <a:t> változók értékkészletévé alakítja át, melyeket </a:t>
            </a:r>
            <a:r>
              <a:rPr lang="hu-HU" sz="1400" dirty="0" err="1">
                <a:solidFill>
                  <a:srgbClr val="F2F2F2"/>
                </a:solidFill>
              </a:rPr>
              <a:t>főkomponenseknek</a:t>
            </a:r>
            <a:r>
              <a:rPr lang="hu-HU" sz="1400" dirty="0">
                <a:solidFill>
                  <a:srgbClr val="F2F2F2"/>
                </a:solidFill>
              </a:rPr>
              <a:t> nevezünk.</a:t>
            </a:r>
          </a:p>
        </p:txBody>
      </p:sp>
    </p:spTree>
    <p:extLst>
      <p:ext uri="{BB962C8B-B14F-4D97-AF65-F5344CB8AC3E}">
        <p14:creationId xmlns:p14="http://schemas.microsoft.com/office/powerpoint/2010/main" val="68788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https://liorpachter.wordpress.com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ADFD77F-12B5-4AE5-820B-2A1CC4E35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24" y="1130937"/>
            <a:ext cx="3673151" cy="34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https://regi.tankonyvtar.hu/hu/tartalom/tamop425/0046_adatbanyaszat/apb.html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C60D9A8-713B-4F0E-8C4B-D4A5D895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56" y="1353640"/>
            <a:ext cx="6645287" cy="287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0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PCA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https://regi.tankonyvtar.hu/hu/tartalom/tamop425/0046_adatbanyaszat/apb.html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16F061F-0E3D-41D3-BBAE-ECBA2422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60" y="1235321"/>
            <a:ext cx="4005880" cy="32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T-SNE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2803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T-SNE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t-SNE egy statisztikai módszer a nagydimenziós adatok vizualizálására azáltal, hogy minden egyes adatpontnak helyet ad két vagy háromdimenziós térképen.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működése eredetileg Sam </a:t>
            </a:r>
            <a:r>
              <a:rPr lang="hu-HU" sz="1400" dirty="0" err="1">
                <a:solidFill>
                  <a:srgbClr val="F2F2F2"/>
                </a:solidFill>
              </a:rPr>
              <a:t>Roweis</a:t>
            </a:r>
            <a:r>
              <a:rPr lang="hu-HU" sz="1400" dirty="0">
                <a:solidFill>
                  <a:srgbClr val="F2F2F2"/>
                </a:solidFill>
              </a:rPr>
              <a:t> és Geoffrey </a:t>
            </a:r>
            <a:r>
              <a:rPr lang="hu-HU" sz="1400" dirty="0" err="1">
                <a:solidFill>
                  <a:srgbClr val="F2F2F2"/>
                </a:solidFill>
              </a:rPr>
              <a:t>Hinton</a:t>
            </a:r>
            <a:r>
              <a:rPr lang="hu-HU" sz="1400" dirty="0">
                <a:solidFill>
                  <a:srgbClr val="F2F2F2"/>
                </a:solidFill>
              </a:rPr>
              <a:t> által kifejlesztett sztochasztikus szomszédos beágyazáson alapszik, amely t eloszlást használ.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Ez egy nemlineáris dimenziócsökkentő technika, amely jól alkalmazható nagydimenziós adatok vizualizálására két vagy három dimenziós kisdimenziós térben. Pontosabban, minden nagydimenziós tárgyat két- vagy háromdimenziós ponttal modellez, oly módon, hogy a hasonló elemeket a közeli pontok, az eltérő elemeket pedig nagy valószínűséggel távoli pontok modelleznek.</a:t>
            </a:r>
          </a:p>
        </p:txBody>
      </p:sp>
    </p:spTree>
    <p:extLst>
      <p:ext uri="{BB962C8B-B14F-4D97-AF65-F5344CB8AC3E}">
        <p14:creationId xmlns:p14="http://schemas.microsoft.com/office/powerpoint/2010/main" val="60573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>
                <a:solidFill>
                  <a:srgbClr val="F3F3F3"/>
                </a:solidFill>
              </a:rPr>
              <a:t>T-SNE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https://towardsdatascience.com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17C9FD5-AA47-4BF5-AD21-BED38D85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65" y="1096575"/>
            <a:ext cx="5758070" cy="35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79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>
                <a:solidFill>
                  <a:srgbClr val="F3F3F3"/>
                </a:solidFill>
              </a:rPr>
              <a:t>T-SNE - Bemutató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  <a:hlinkClick r:id="rId3"/>
              </a:rPr>
              <a:t>https://projector.tensorflow.org/</a:t>
            </a: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  <a:hlinkClick r:id="rId4"/>
              </a:rPr>
              <a:t>https://distill.pub/2016/misread-tsne/</a:t>
            </a:r>
            <a:endParaRPr lang="hu-HU" sz="1400" dirty="0">
              <a:solidFill>
                <a:srgbClr val="F2F2F2"/>
              </a:solidFill>
            </a:endParaRP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endParaRPr lang="hu-HU" sz="14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46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42552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Klaszterezés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9160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6531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66400" y="971850"/>
            <a:ext cx="40442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TÉMÁK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Klaszterezés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klaszterezes egy nem felügyelt gépi tanuló technika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</a:t>
            </a:r>
            <a:r>
              <a:rPr lang="hu-HU" sz="1400" dirty="0" err="1">
                <a:solidFill>
                  <a:srgbClr val="F2F2F2"/>
                </a:solidFill>
              </a:rPr>
              <a:t>klaszterező</a:t>
            </a:r>
            <a:r>
              <a:rPr lang="hu-HU" sz="1400" dirty="0">
                <a:solidFill>
                  <a:srgbClr val="F2F2F2"/>
                </a:solidFill>
              </a:rPr>
              <a:t> modellek feladat, hogy valamilyen stratégiát, matematikai eljárást használva az elemeket csoportokba rendezzék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Számos </a:t>
            </a:r>
            <a:r>
              <a:rPr lang="hu-HU" sz="1400" dirty="0" err="1">
                <a:solidFill>
                  <a:srgbClr val="F2F2F2"/>
                </a:solidFill>
              </a:rPr>
              <a:t>klaszterező</a:t>
            </a:r>
            <a:r>
              <a:rPr lang="hu-HU" sz="1400" dirty="0">
                <a:solidFill>
                  <a:srgbClr val="F2F2F2"/>
                </a:solidFill>
              </a:rPr>
              <a:t> modell létezik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 gépi tanulás területén gyakorta használt megoldás ezért több programozási nyelven sok jó minőségű implementációja létezik</a:t>
            </a:r>
          </a:p>
        </p:txBody>
      </p:sp>
    </p:spTree>
    <p:extLst>
      <p:ext uri="{BB962C8B-B14F-4D97-AF65-F5344CB8AC3E}">
        <p14:creationId xmlns:p14="http://schemas.microsoft.com/office/powerpoint/2010/main" val="95951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>
                <a:solidFill>
                  <a:srgbClr val="F3F3F3"/>
                </a:solidFill>
              </a:rPr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7495733-6411-4F2A-AD93-0E8095160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24" y="1081196"/>
            <a:ext cx="5783951" cy="34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13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5232143-2CAC-4974-BD35-DF47DF033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52" y="1207163"/>
            <a:ext cx="6051295" cy="33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4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A8B520B-C5F1-4C8E-9B2B-3C4F78003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706" y="1179423"/>
            <a:ext cx="3454252" cy="34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 err="1"/>
              <a:t>Klaszterezés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096A927-9D9B-4FA8-93FE-C1E6E0DC82E2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https://scikit-learn.org/stable/modules/clustering.html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C8180DF-0D67-4B7C-AAFB-9D15A04EE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2" y="1486497"/>
            <a:ext cx="7315215" cy="27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4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#2</a:t>
            </a:r>
            <a:br>
              <a:rPr lang="hu-HU" sz="8800" dirty="0"/>
            </a:br>
            <a:r>
              <a:rPr lang="hu-HU" sz="8800" dirty="0"/>
              <a:t>PCA, T-SNE,            K-Közép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3268822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600" dirty="0">
                <a:solidFill>
                  <a:srgbClr val="F2F2F2"/>
                </a:solidFill>
              </a:rPr>
              <a:t>Összegzés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korpusz szövegét vektorokkal reprezentáljuk de mindig rendelkezünk megfelelő mennyiségű információval, hogy felügyel tanítást alkalmazzunk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Meg kell értenünk a (szöveges) adatokat és az azok közötti kapcsolatokat.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 megértésben a vizuális segéd eszközök segítenek. Viszont az ember csak 2 és 3 dimenzióban képes értelmezni a vizuális teret. A vektorjaink pedig több száz </a:t>
            </a:r>
            <a:r>
              <a:rPr lang="hu-HU" sz="1600" dirty="0" err="1">
                <a:solidFill>
                  <a:srgbClr val="F2F2F2"/>
                </a:solidFill>
              </a:rPr>
              <a:t>dimenziósak</a:t>
            </a:r>
            <a:r>
              <a:rPr lang="hu-HU" sz="1600" dirty="0">
                <a:solidFill>
                  <a:srgbClr val="F2F2F2"/>
                </a:solidFill>
              </a:rPr>
              <a:t> is lehetnek. A leképzésben a PCA és T-SNE segíthet,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6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600" dirty="0">
                <a:solidFill>
                  <a:srgbClr val="F2F2F2"/>
                </a:solidFill>
              </a:rPr>
              <a:t>Az elemek közötti összefüggések megértésében a </a:t>
            </a:r>
            <a:r>
              <a:rPr lang="hu-HU" sz="1600" dirty="0" err="1">
                <a:solidFill>
                  <a:srgbClr val="F2F2F2"/>
                </a:solidFill>
              </a:rPr>
              <a:t>klaszterezési</a:t>
            </a:r>
            <a:r>
              <a:rPr lang="hu-HU" sz="1600" dirty="0">
                <a:solidFill>
                  <a:srgbClr val="F2F2F2"/>
                </a:solidFill>
              </a:rPr>
              <a:t> eljárásokra </a:t>
            </a:r>
            <a:r>
              <a:rPr lang="hu-HU" sz="1600" dirty="0" err="1">
                <a:solidFill>
                  <a:srgbClr val="F2F2F2"/>
                </a:solidFill>
              </a:rPr>
              <a:t>támoszkodhatunk</a:t>
            </a:r>
            <a:r>
              <a:rPr lang="hu-HU" sz="1600" dirty="0">
                <a:solidFill>
                  <a:srgbClr val="F2F2F2"/>
                </a:solidFill>
              </a:rPr>
              <a:t>.</a:t>
            </a:r>
            <a:endParaRPr lang="hu-HU" sz="15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8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 err="1">
                <a:latin typeface="Fira Sans Condensed Light" panose="020B0604020202020204" charset="0"/>
                <a:hlinkClick r:id="rId3"/>
              </a:rPr>
              <a:t>l</a:t>
            </a:r>
            <a:r>
              <a:rPr lang="hu-HU" sz="1400" dirty="0" err="1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akatos.robert</a:t>
            </a:r>
            <a:r>
              <a:rPr lang="en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 panose="020B0604020202020204" charset="0"/>
                <a:hlinkClick r:id="rId3"/>
              </a:rPr>
              <a:t>inf.unideb.hu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 panose="020B0604020202020204" charset="0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TÉMÁK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500" dirty="0">
                <a:solidFill>
                  <a:srgbClr val="F2F2F2"/>
                </a:solidFill>
              </a:rPr>
              <a:t>LDA (</a:t>
            </a:r>
            <a:r>
              <a:rPr lang="hu-HU" sz="1500" dirty="0" err="1">
                <a:solidFill>
                  <a:srgbClr val="F2F2F2"/>
                </a:solidFill>
              </a:rPr>
              <a:t>Latent</a:t>
            </a:r>
            <a:r>
              <a:rPr lang="hu-HU" sz="1500" dirty="0">
                <a:solidFill>
                  <a:srgbClr val="F2F2F2"/>
                </a:solidFill>
              </a:rPr>
              <a:t> </a:t>
            </a:r>
            <a:r>
              <a:rPr lang="hu-HU" sz="1500" dirty="0" err="1">
                <a:solidFill>
                  <a:srgbClr val="F2F2F2"/>
                </a:solidFill>
              </a:rPr>
              <a:t>Dirichlet</a:t>
            </a:r>
            <a:r>
              <a:rPr lang="hu-HU" sz="1500" dirty="0">
                <a:solidFill>
                  <a:srgbClr val="F2F2F2"/>
                </a:solidFill>
              </a:rPr>
              <a:t> </a:t>
            </a:r>
            <a:r>
              <a:rPr lang="hu-HU" sz="1500" dirty="0" err="1">
                <a:solidFill>
                  <a:srgbClr val="F2F2F2"/>
                </a:solidFill>
              </a:rPr>
              <a:t>Allocation</a:t>
            </a:r>
            <a:r>
              <a:rPr lang="hu-HU" sz="15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5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PCA (</a:t>
            </a:r>
            <a:r>
              <a:rPr lang="hu-HU" sz="1400" dirty="0" err="1">
                <a:solidFill>
                  <a:srgbClr val="F2F2F2"/>
                </a:solidFill>
              </a:rPr>
              <a:t>Principal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Component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Analysis</a:t>
            </a:r>
            <a:r>
              <a:rPr lang="hu-HU" sz="1400" dirty="0">
                <a:solidFill>
                  <a:srgbClr val="F2F2F2"/>
                </a:solidFill>
              </a:rPr>
              <a:t> / Főkomponens analízis)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indent="-311150">
              <a:buClr>
                <a:srgbClr val="F2F2F2"/>
              </a:buClr>
              <a:buSzPts val="1300"/>
              <a:buChar char="●"/>
            </a:pPr>
            <a:r>
              <a:rPr lang="hu-HU" sz="1400" dirty="0">
                <a:solidFill>
                  <a:srgbClr val="F2F2F2"/>
                </a:solidFill>
              </a:rPr>
              <a:t>T-SNE (t-</a:t>
            </a:r>
            <a:r>
              <a:rPr lang="hu-HU" sz="1400" dirty="0" err="1">
                <a:solidFill>
                  <a:srgbClr val="F2F2F2"/>
                </a:solidFill>
              </a:rPr>
              <a:t>distributed</a:t>
            </a:r>
            <a:r>
              <a:rPr lang="hu-HU" sz="1400" dirty="0">
                <a:solidFill>
                  <a:srgbClr val="F2F2F2"/>
                </a:solidFill>
              </a:rPr>
              <a:t> </a:t>
            </a:r>
            <a:r>
              <a:rPr lang="hu-HU" sz="1400" dirty="0" err="1">
                <a:solidFill>
                  <a:srgbClr val="F2F2F2"/>
                </a:solidFill>
              </a:rPr>
              <a:t>Stochastic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Neighbor</a:t>
            </a:r>
            <a:r>
              <a:rPr lang="hu-HU" sz="1400" dirty="0">
                <a:solidFill>
                  <a:srgbClr val="F2F2F2"/>
                </a:solidFill>
              </a:rPr>
              <a:t> </a:t>
            </a:r>
            <a:r>
              <a:rPr lang="hu-HU" sz="1400" dirty="0" err="1">
                <a:solidFill>
                  <a:srgbClr val="F2F2F2"/>
                </a:solidFill>
              </a:rPr>
              <a:t>Embedding</a:t>
            </a:r>
            <a:r>
              <a:rPr lang="hu-HU" sz="1400" dirty="0">
                <a:solidFill>
                  <a:srgbClr val="F2F2F2"/>
                </a:solidFill>
              </a:rPr>
              <a:t>)</a:t>
            </a: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endParaRPr lang="hu-HU" sz="1400" dirty="0">
              <a:solidFill>
                <a:srgbClr val="F2F2F2"/>
              </a:solidFill>
            </a:endParaRPr>
          </a:p>
          <a:p>
            <a:pPr lvl="0" indent="-311150">
              <a:buClr>
                <a:srgbClr val="F2F2F2"/>
              </a:buClr>
              <a:buSzPts val="1300"/>
              <a:buChar char="●"/>
            </a:pPr>
            <a:r>
              <a:rPr lang="hu-HU" sz="1400" dirty="0" err="1">
                <a:solidFill>
                  <a:srgbClr val="F2F2F2"/>
                </a:solidFill>
              </a:rPr>
              <a:t>Klaszterezés</a:t>
            </a:r>
            <a:endParaRPr lang="hu-HU" sz="14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6800" y="971850"/>
            <a:ext cx="399382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LDA</a:t>
            </a:r>
            <a:endParaRPr dirty="0"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32" name="Google Shape;132;p27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4887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hu-HU" sz="3500" dirty="0"/>
              <a:t>LDA (</a:t>
            </a:r>
            <a:r>
              <a:rPr lang="hu-HU" sz="3500" dirty="0" err="1"/>
              <a:t>Latent</a:t>
            </a:r>
            <a:r>
              <a:rPr lang="hu-HU" sz="3500" dirty="0"/>
              <a:t> </a:t>
            </a:r>
            <a:r>
              <a:rPr lang="hu-HU" sz="3500" dirty="0" err="1"/>
              <a:t>Dirichlet</a:t>
            </a:r>
            <a:r>
              <a:rPr lang="hu-HU" sz="3500" dirty="0"/>
              <a:t> </a:t>
            </a:r>
            <a:r>
              <a:rPr lang="hu-HU" sz="3500" dirty="0" err="1"/>
              <a:t>Allocation</a:t>
            </a:r>
            <a:r>
              <a:rPr lang="hu-HU" sz="3500" dirty="0"/>
              <a:t>)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Az LDA egy generatív statisztikai modell, amely nem felügyelt módon teszi lehetővé az adathalmazban statisztikai alapon felellhető csoportok megfigyelést, magyarázatát.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Például, ha a megfigyelések dokumentumokba gyűjtött szavak, az LDA megközelítése szerint minden dokumentum kis számú téma keveréke, és minden szó jelenléte a dokumentum egyik témájának tulajdonítható. </a:t>
            </a: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endParaRPr lang="hu-HU" sz="1400" dirty="0">
              <a:solidFill>
                <a:srgbClr val="F2F2F2"/>
              </a:solidFill>
            </a:endParaRPr>
          </a:p>
          <a:p>
            <a:pPr marL="146050" lvl="0" indent="0">
              <a:buClr>
                <a:srgbClr val="F2F2F2"/>
              </a:buClr>
              <a:buSzPts val="1300"/>
              <a:buNone/>
            </a:pPr>
            <a:r>
              <a:rPr lang="hu-HU" sz="1400" dirty="0">
                <a:solidFill>
                  <a:srgbClr val="F2F2F2"/>
                </a:solidFill>
              </a:rPr>
              <a:t>Az LDA egy „</a:t>
            </a:r>
            <a:r>
              <a:rPr lang="hu-HU" sz="1400" dirty="0" err="1">
                <a:solidFill>
                  <a:srgbClr val="F2F2F2"/>
                </a:solidFill>
              </a:rPr>
              <a:t>topic</a:t>
            </a:r>
            <a:r>
              <a:rPr lang="hu-HU" sz="1400" dirty="0">
                <a:solidFill>
                  <a:srgbClr val="F2F2F2"/>
                </a:solidFill>
              </a:rPr>
              <a:t> </a:t>
            </a:r>
            <a:r>
              <a:rPr lang="hu-HU" sz="1400" dirty="0" err="1">
                <a:solidFill>
                  <a:srgbClr val="F2F2F2"/>
                </a:solidFill>
              </a:rPr>
              <a:t>model</a:t>
            </a:r>
            <a:r>
              <a:rPr lang="hu-HU" sz="1400" dirty="0">
                <a:solidFill>
                  <a:srgbClr val="F2F2F2"/>
                </a:solidFill>
              </a:rPr>
              <a:t>”, amely a gépi tanulás eszköztárához és tágabb értelemben a mesterséges intelligencia eszköztárához tartozik. </a:t>
            </a:r>
          </a:p>
        </p:txBody>
      </p:sp>
    </p:spTree>
    <p:extLst>
      <p:ext uri="{BB962C8B-B14F-4D97-AF65-F5344CB8AC3E}">
        <p14:creationId xmlns:p14="http://schemas.microsoft.com/office/powerpoint/2010/main" val="41175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LDA</a:t>
            </a:r>
            <a:endParaRPr sz="3500" dirty="0">
              <a:solidFill>
                <a:srgbClr val="F3F3F3"/>
              </a:solidFill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AC695C0-C52C-4776-A20D-A5B1E0B0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002" y="1082525"/>
            <a:ext cx="4105995" cy="3284796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7F4E267-1416-4CC8-8980-C9352C348499}"/>
              </a:ext>
            </a:extLst>
          </p:cNvPr>
          <p:cNvSpPr txBox="1"/>
          <p:nvPr/>
        </p:nvSpPr>
        <p:spPr>
          <a:xfrm>
            <a:off x="616689" y="4633675"/>
            <a:ext cx="815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tx2"/>
                </a:solidFill>
                <a:latin typeface="Fira Sans Condensed Light" panose="020B0604020202020204" charset="0"/>
              </a:rPr>
              <a:t>Forrás: https://en.wikipedia.org/wiki/Dirichlet_distribution</a:t>
            </a:r>
          </a:p>
        </p:txBody>
      </p:sp>
    </p:spTree>
    <p:extLst>
      <p:ext uri="{BB962C8B-B14F-4D97-AF65-F5344CB8AC3E}">
        <p14:creationId xmlns:p14="http://schemas.microsoft.com/office/powerpoint/2010/main" val="355743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500" dirty="0"/>
              <a:t>LDA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M : Dokumentumok száma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N : Szavak száma az adott dokumentumban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α </a:t>
            </a:r>
            <a:r>
              <a:rPr lang="hu-HU" sz="1400" dirty="0">
                <a:solidFill>
                  <a:srgbClr val="F2F2F2"/>
                </a:solidFill>
              </a:rPr>
              <a:t>: </a:t>
            </a:r>
            <a:r>
              <a:rPr lang="hu-HU" sz="1400" dirty="0" err="1">
                <a:solidFill>
                  <a:srgbClr val="F2F2F2"/>
                </a:solidFill>
              </a:rPr>
              <a:t>Dirichlet</a:t>
            </a:r>
            <a:r>
              <a:rPr lang="hu-HU" sz="1400" dirty="0">
                <a:solidFill>
                  <a:srgbClr val="F2F2F2"/>
                </a:solidFill>
              </a:rPr>
              <a:t> prior paraméter, téma eloszlása dokumentumomként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β </a:t>
            </a:r>
            <a:r>
              <a:rPr lang="hu-HU" sz="1400" dirty="0">
                <a:solidFill>
                  <a:srgbClr val="F2F2F2"/>
                </a:solidFill>
              </a:rPr>
              <a:t>: </a:t>
            </a:r>
            <a:r>
              <a:rPr lang="hu-HU" sz="1400" dirty="0" err="1">
                <a:solidFill>
                  <a:srgbClr val="F2F2F2"/>
                </a:solidFill>
              </a:rPr>
              <a:t>Dirichlet</a:t>
            </a:r>
            <a:r>
              <a:rPr lang="hu-HU" sz="1400" dirty="0">
                <a:solidFill>
                  <a:srgbClr val="F2F2F2"/>
                </a:solidFill>
              </a:rPr>
              <a:t> prior paraméter, szavak eloszlása témakörönként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Θ</a:t>
            </a:r>
            <a:r>
              <a:rPr lang="hu-HU" sz="1400" baseline="-25000" dirty="0">
                <a:solidFill>
                  <a:srgbClr val="F2F2F2"/>
                </a:solidFill>
              </a:rPr>
              <a:t>i</a:t>
            </a:r>
            <a:r>
              <a:rPr lang="hu-HU" sz="1400" dirty="0">
                <a:solidFill>
                  <a:srgbClr val="F2F2F2"/>
                </a:solidFill>
              </a:rPr>
              <a:t> : dokumentum eloszlása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el-GR" sz="1400" dirty="0">
                <a:solidFill>
                  <a:srgbClr val="F2F2F2"/>
                </a:solidFill>
              </a:rPr>
              <a:t>φ</a:t>
            </a:r>
            <a:r>
              <a:rPr lang="hu-HU" sz="1400" baseline="-25000" dirty="0">
                <a:solidFill>
                  <a:srgbClr val="F2F2F2"/>
                </a:solidFill>
              </a:rPr>
              <a:t>k</a:t>
            </a:r>
            <a:r>
              <a:rPr lang="hu-HU" sz="1400" dirty="0">
                <a:solidFill>
                  <a:srgbClr val="F2F2F2"/>
                </a:solidFill>
              </a:rPr>
              <a:t> : Szavak eloszlása a k. dokumentumban</a:t>
            </a:r>
          </a:p>
          <a:p>
            <a:pPr marL="43180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>
                <a:solidFill>
                  <a:srgbClr val="F2F2F2"/>
                </a:solidFill>
              </a:rPr>
              <a:t>z</a:t>
            </a:r>
            <a:r>
              <a:rPr lang="hu-HU" sz="1200" baseline="-25000">
                <a:solidFill>
                  <a:srgbClr val="F2F2F2"/>
                </a:solidFill>
              </a:rPr>
              <a:t>ij</a:t>
            </a:r>
            <a:r>
              <a:rPr lang="hu-HU" sz="1400" dirty="0">
                <a:solidFill>
                  <a:srgbClr val="F2F2F2"/>
                </a:solidFill>
              </a:rPr>
              <a:t>  : Az i. szó témája a j. dokumentumban</a:t>
            </a:r>
          </a:p>
          <a:p>
            <a:pPr marL="431800" lvl="0" indent="-285750">
              <a:buClr>
                <a:srgbClr val="F2F2F2"/>
              </a:buClr>
              <a:buSzPts val="1300"/>
              <a:buFont typeface="Arial" panose="020B0604020202020204" pitchFamily="34" charset="0"/>
              <a:buChar char="•"/>
            </a:pPr>
            <a:r>
              <a:rPr lang="hu-HU" sz="1400" dirty="0" err="1">
                <a:solidFill>
                  <a:srgbClr val="F2F2F2"/>
                </a:solidFill>
              </a:rPr>
              <a:t>w</a:t>
            </a:r>
            <a:r>
              <a:rPr lang="hu-HU" sz="1400" baseline="-25000" dirty="0" err="1">
                <a:solidFill>
                  <a:srgbClr val="F2F2F2"/>
                </a:solidFill>
              </a:rPr>
              <a:t>ij</a:t>
            </a:r>
            <a:r>
              <a:rPr lang="hu-HU" sz="1400" dirty="0">
                <a:solidFill>
                  <a:srgbClr val="F2F2F2"/>
                </a:solidFill>
              </a:rPr>
              <a:t> : A konkrét szó</a:t>
            </a:r>
          </a:p>
        </p:txBody>
      </p:sp>
    </p:spTree>
    <p:extLst>
      <p:ext uri="{BB962C8B-B14F-4D97-AF65-F5344CB8AC3E}">
        <p14:creationId xmlns:p14="http://schemas.microsoft.com/office/powerpoint/2010/main" val="264745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200" dirty="0"/>
              <a:t>LDA</a:t>
            </a:r>
            <a:endParaRPr sz="3000" dirty="0">
              <a:solidFill>
                <a:srgbClr val="F3F3F3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A70255B-AD6A-4818-9DB4-98C320A8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3" y="1167586"/>
            <a:ext cx="6770353" cy="36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8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91440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8800" dirty="0"/>
              <a:t>DEMO #1</a:t>
            </a:r>
            <a:br>
              <a:rPr lang="hu-HU" sz="8800" dirty="0"/>
            </a:br>
            <a:r>
              <a:rPr lang="hu-HU" sz="8800" dirty="0"/>
              <a:t>LDA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27577057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82E34A-2E88-493C-BF90-8424FCB91E75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2c6f45fb-79ee-4245-8567-7254ef6c23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C6B1269-6D4D-4ECB-91A5-491EE02DBC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8A4E1A-9AB5-487E-9906-C0DEE0C0B4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6f45fb-79ee-4245-8567-7254ef6c23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675</Words>
  <Application>Microsoft Office PowerPoint</Application>
  <PresentationFormat>On-screen Show (16:9)</PresentationFormat>
  <Paragraphs>95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Rajdhani</vt:lpstr>
      <vt:lpstr>Josefin Slab</vt:lpstr>
      <vt:lpstr>Fira Sans Condensed Light</vt:lpstr>
      <vt:lpstr>Advent Pro Light</vt:lpstr>
      <vt:lpstr>Anton</vt:lpstr>
      <vt:lpstr>Ai Tech Agency by Slidesgo</vt:lpstr>
      <vt:lpstr>AI &amp; NLP</vt:lpstr>
      <vt:lpstr>TÉMÁK</vt:lpstr>
      <vt:lpstr>TÉMÁK</vt:lpstr>
      <vt:lpstr>LDA</vt:lpstr>
      <vt:lpstr>LDA (Latent Dirichlet Allocation)</vt:lpstr>
      <vt:lpstr>LDA</vt:lpstr>
      <vt:lpstr>LDA</vt:lpstr>
      <vt:lpstr>LDA</vt:lpstr>
      <vt:lpstr>DEMO #1 LDA</vt:lpstr>
      <vt:lpstr>PCA</vt:lpstr>
      <vt:lpstr>PCA</vt:lpstr>
      <vt:lpstr>PCA</vt:lpstr>
      <vt:lpstr>PCA</vt:lpstr>
      <vt:lpstr>PCA</vt:lpstr>
      <vt:lpstr>T-SNE</vt:lpstr>
      <vt:lpstr>T-SNE</vt:lpstr>
      <vt:lpstr>T-SNE</vt:lpstr>
      <vt:lpstr>T-SNE - Bemutató</vt:lpstr>
      <vt:lpstr>Klaszterezés</vt:lpstr>
      <vt:lpstr>Klaszterezés</vt:lpstr>
      <vt:lpstr>Klaszterezés</vt:lpstr>
      <vt:lpstr>Klaszterezés</vt:lpstr>
      <vt:lpstr>Klaszterezés</vt:lpstr>
      <vt:lpstr>Klaszterezés</vt:lpstr>
      <vt:lpstr>DEMO #2 PCA, T-SNE,            K-Közép</vt:lpstr>
      <vt:lpstr>Összegzés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&amp; NLP</dc:title>
  <dc:creator>opell</dc:creator>
  <cp:lastModifiedBy>Lakatos Róbert</cp:lastModifiedBy>
  <cp:revision>29</cp:revision>
  <dcterms:modified xsi:type="dcterms:W3CDTF">2022-10-24T11:37:32Z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